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83" r:id="rId2"/>
    <p:sldId id="285" r:id="rId3"/>
    <p:sldId id="265" r:id="rId4"/>
    <p:sldId id="266" r:id="rId5"/>
    <p:sldId id="268" r:id="rId6"/>
    <p:sldId id="260" r:id="rId7"/>
    <p:sldId id="267" r:id="rId8"/>
    <p:sldId id="270" r:id="rId9"/>
    <p:sldId id="272" r:id="rId10"/>
    <p:sldId id="284" r:id="rId11"/>
    <p:sldId id="273" r:id="rId12"/>
    <p:sldId id="274" r:id="rId13"/>
    <p:sldId id="269" r:id="rId14"/>
    <p:sldId id="275" r:id="rId15"/>
    <p:sldId id="263" r:id="rId16"/>
    <p:sldId id="279" r:id="rId17"/>
    <p:sldId id="28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3391" autoAdjust="0"/>
  </p:normalViewPr>
  <p:slideViewPr>
    <p:cSldViewPr snapToGrid="0">
      <p:cViewPr varScale="1">
        <p:scale>
          <a:sx n="58" d="100"/>
          <a:sy n="58" d="100"/>
        </p:scale>
        <p:origin x="9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8CF4A-EAF3-48BB-B5BD-415BDFBDD94C}" type="datetimeFigureOut">
              <a:rPr lang="fr-FR" smtClean="0"/>
              <a:t>21/06/2015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28CFE-1E03-42E6-A1BE-D30B4C7248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33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90" tIns="46145" rIns="92290" bIns="46145" anchor="b"/>
          <a:lstStyle>
            <a:lvl1pPr defTabSz="922338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C4F45D63-C173-46BB-98EA-29702BB520D3}" type="slidenum">
              <a:rPr lang="fr-FR" altLang="fr-FR" sz="1200">
                <a:latin typeface="Lucida Grande" charset="0"/>
              </a:rPr>
              <a:pPr algn="r"/>
              <a:t>16</a:t>
            </a:fld>
            <a:endParaRPr lang="fr-FR" altLang="fr-FR" sz="1200">
              <a:latin typeface="Lucida Grande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96900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ollectifdeparents.lalettre@yahoo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 posture professionnelle aux cotés des parents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ctr"/>
            <a:r>
              <a:rPr lang="fr-FR" sz="2800" dirty="0" smtClean="0"/>
              <a:t>Journée d études : </a:t>
            </a:r>
            <a:r>
              <a:rPr lang="fr-FR" sz="2800" b="1" dirty="0" smtClean="0"/>
              <a:t>«</a:t>
            </a:r>
            <a:r>
              <a:rPr lang="fr-FR" sz="2800" dirty="0" smtClean="0"/>
              <a:t> </a:t>
            </a:r>
            <a:r>
              <a:rPr lang="fr-FR" sz="2800" b="1" dirty="0" smtClean="0"/>
              <a:t>place à tous les parents»</a:t>
            </a:r>
          </a:p>
          <a:p>
            <a:pPr marL="0" indent="0" algn="ctr">
              <a:buNone/>
            </a:pPr>
            <a:r>
              <a:rPr lang="fr-FR" sz="2800" dirty="0" smtClean="0"/>
              <a:t>organisée par le comité de coordination </a:t>
            </a:r>
          </a:p>
          <a:p>
            <a:pPr marL="0" indent="0" algn="ctr">
              <a:buNone/>
            </a:pPr>
            <a:r>
              <a:rPr lang="fr-FR" sz="2800" dirty="0" smtClean="0"/>
              <a:t>des politiques </a:t>
            </a:r>
          </a:p>
          <a:p>
            <a:pPr marL="0" indent="0" algn="ctr">
              <a:buNone/>
            </a:pPr>
            <a:r>
              <a:rPr lang="fr-FR" sz="2800" dirty="0" smtClean="0"/>
              <a:t> d’ accompagnement des parents </a:t>
            </a:r>
          </a:p>
          <a:p>
            <a:pPr algn="ctr"/>
            <a:r>
              <a:rPr lang="fr-FR" sz="2800" dirty="0" smtClean="0"/>
              <a:t>avec le concours de l Association le Furet </a:t>
            </a:r>
          </a:p>
          <a:p>
            <a:pPr algn="ctr"/>
            <a:r>
              <a:rPr lang="fr-FR" sz="2800" dirty="0" smtClean="0"/>
              <a:t>22 JUIN 2015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7357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Trois niveaux pour la place des parents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 accueil </a:t>
            </a:r>
          </a:p>
          <a:p>
            <a:r>
              <a:rPr lang="fr-FR" sz="2800" dirty="0" smtClean="0"/>
              <a:t>Le quotidien partagé </a:t>
            </a:r>
          </a:p>
          <a:p>
            <a:r>
              <a:rPr lang="fr-FR" sz="2800" dirty="0" smtClean="0"/>
              <a:t>La vie institutionnelle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840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1</a:t>
            </a:r>
            <a:r>
              <a:rPr lang="fr-FR" altLang="fr-FR" b="1" dirty="0" smtClean="0"/>
              <a:t> Premier niveau :Le caractère essentiel du premier accueil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fr-FR" altLang="fr-FR" dirty="0"/>
              <a:t>Ce premier accueil, dont  les modalités varient selon le contexte,</a:t>
            </a:r>
          </a:p>
          <a:p>
            <a:pPr>
              <a:buFontTx/>
              <a:buNone/>
            </a:pPr>
            <a:r>
              <a:rPr lang="fr-FR" altLang="fr-FR" dirty="0"/>
              <a:t>permet de développer :</a:t>
            </a:r>
          </a:p>
          <a:p>
            <a:pPr>
              <a:buFontTx/>
              <a:buNone/>
            </a:pPr>
            <a:endParaRPr lang="fr-FR" altLang="fr-FR" sz="800" dirty="0"/>
          </a:p>
          <a:p>
            <a:r>
              <a:rPr lang="fr-FR" altLang="fr-FR" dirty="0"/>
              <a:t>La capacité à </a:t>
            </a:r>
            <a:r>
              <a:rPr lang="fr-FR" altLang="fr-FR" b="1" dirty="0"/>
              <a:t>rencontrer les parents </a:t>
            </a:r>
            <a:r>
              <a:rPr lang="fr-FR" altLang="fr-FR" b="1" dirty="0" smtClean="0"/>
              <a:t>et prendre en compte la </a:t>
            </a:r>
            <a:r>
              <a:rPr lang="fr-FR" altLang="fr-FR" b="1" dirty="0"/>
              <a:t>préoccupation interne de la famille </a:t>
            </a:r>
            <a:r>
              <a:rPr lang="fr-FR" altLang="fr-FR" dirty="0"/>
              <a:t>: un cheminement partagé entre parents et professionnels ; c’est rendre le parent présent quand il est absent pour une continuité éducative pour les tout petits</a:t>
            </a:r>
          </a:p>
          <a:p>
            <a:pPr>
              <a:buFontTx/>
              <a:buNone/>
            </a:pPr>
            <a:endParaRPr lang="fr-FR" altLang="fr-FR" sz="800" dirty="0"/>
          </a:p>
          <a:p>
            <a:r>
              <a:rPr lang="fr-FR" altLang="fr-FR" dirty="0"/>
              <a:t>La capacité à  </a:t>
            </a:r>
            <a:r>
              <a:rPr lang="fr-FR" altLang="fr-FR" b="1" dirty="0"/>
              <a:t>être dans un mouvement d’accueil </a:t>
            </a:r>
            <a:r>
              <a:rPr lang="fr-FR" altLang="fr-FR" dirty="0"/>
              <a:t>: aller vers toutes les familles et à créer une relation singulière avec chacune </a:t>
            </a:r>
          </a:p>
          <a:p>
            <a:pPr>
              <a:buFontTx/>
              <a:buNone/>
            </a:pPr>
            <a:endParaRPr lang="fr-FR" altLang="fr-FR" sz="800" dirty="0"/>
          </a:p>
          <a:p>
            <a:r>
              <a:rPr lang="fr-FR" altLang="fr-FR" dirty="0"/>
              <a:t>La capacité à </a:t>
            </a:r>
            <a:r>
              <a:rPr lang="fr-FR" altLang="fr-FR" b="1" dirty="0"/>
              <a:t>situer la </a:t>
            </a:r>
            <a:r>
              <a:rPr lang="fr-FR" altLang="fr-FR" b="1" dirty="0" smtClean="0"/>
              <a:t>clarté </a:t>
            </a:r>
            <a:r>
              <a:rPr lang="fr-FR" altLang="fr-FR" b="1" dirty="0"/>
              <a:t>du cadre de l’accueil </a:t>
            </a:r>
            <a:r>
              <a:rPr lang="fr-FR" altLang="fr-FR" b="1" dirty="0" smtClean="0"/>
              <a:t>: </a:t>
            </a:r>
            <a:r>
              <a:rPr lang="fr-FR" altLang="fr-FR" dirty="0" smtClean="0"/>
              <a:t>espace </a:t>
            </a:r>
            <a:r>
              <a:rPr lang="fr-FR" altLang="fr-FR" dirty="0"/>
              <a:t>porteur des valeurs du vivre ensemble mais aussi de la spécificité des missions  du service </a:t>
            </a:r>
          </a:p>
          <a:p>
            <a:pPr>
              <a:buFontTx/>
              <a:buNone/>
            </a:pPr>
            <a:endParaRPr lang="fr-FR" altLang="fr-FR" dirty="0"/>
          </a:p>
          <a:p>
            <a:pPr>
              <a:buFontTx/>
              <a:buNone/>
            </a:pPr>
            <a:endParaRPr lang="fr-FR" altLang="fr-FR" sz="500" dirty="0"/>
          </a:p>
          <a:p>
            <a:endParaRPr lang="fr-FR" altLang="fr-FR" dirty="0" smtClean="0"/>
          </a:p>
          <a:p>
            <a:endParaRPr lang="fr-FR" altLang="fr-FR" dirty="0" smtClean="0"/>
          </a:p>
          <a:p>
            <a:endParaRPr lang="fr-FR" altLang="fr-FR" dirty="0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fr-FR" sz="1200"/>
              <a:t>– </a:t>
            </a:r>
            <a:fld id="{061D23F7-215D-4F76-BA14-DFBD2E4002D4}" type="slidenum">
              <a:rPr lang="fr-FR" altLang="fr-FR" sz="1200"/>
              <a:pPr/>
              <a:t>11</a:t>
            </a:fld>
            <a:r>
              <a:rPr lang="fr-FR" altLang="fr-FR" sz="1200"/>
              <a:t> –</a:t>
            </a: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2"/>
          </p:nvPr>
        </p:nvSpPr>
        <p:spPr>
          <a:xfrm>
            <a:off x="1774825" y="6165850"/>
            <a:ext cx="8458200" cy="304800"/>
          </a:xfrm>
          <a:noFill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fr-FR" sz="1200" dirty="0">
                <a:solidFill>
                  <a:schemeClr val="bg1"/>
                </a:solidFill>
              </a:rPr>
              <a:t>Commission Départementale de l'Accueil des Jeunes Enfants</a:t>
            </a:r>
            <a:endParaRPr lang="fr-FR" altLang="fr-FR" sz="1200" dirty="0"/>
          </a:p>
        </p:txBody>
      </p:sp>
    </p:spTree>
    <p:extLst>
      <p:ext uri="{BB962C8B-B14F-4D97-AF65-F5344CB8AC3E}">
        <p14:creationId xmlns:p14="http://schemas.microsoft.com/office/powerpoint/2010/main" val="210796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mtClean="0"/>
              <a:t>Le caractère essentiel du premier accueil  </a:t>
            </a:r>
            <a:r>
              <a:rPr lang="fr-FR" altLang="fr-FR" sz="1600"/>
              <a:t>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fr-FR" altLang="fr-FR" sz="500" dirty="0"/>
          </a:p>
          <a:p>
            <a:endParaRPr lang="fr-FR" altLang="fr-FR" dirty="0" smtClean="0"/>
          </a:p>
          <a:p>
            <a:r>
              <a:rPr lang="fr-FR" altLang="fr-FR" dirty="0"/>
              <a:t>La capacité à créer un cadre pour « être avec » </a:t>
            </a:r>
            <a:r>
              <a:rPr lang="fr-FR" altLang="fr-FR" dirty="0" smtClean="0"/>
              <a:t> </a:t>
            </a:r>
          </a:p>
          <a:p>
            <a:pPr marL="0" indent="0">
              <a:buNone/>
            </a:pPr>
            <a:r>
              <a:rPr lang="fr-FR" altLang="fr-FR" dirty="0" smtClean="0"/>
              <a:t>									et « Aller vers »</a:t>
            </a:r>
          </a:p>
          <a:p>
            <a:pPr marL="0" indent="0">
              <a:buNone/>
            </a:pPr>
            <a:r>
              <a:rPr lang="fr-FR" altLang="fr-FR" dirty="0" smtClean="0"/>
              <a:t>				individuellement </a:t>
            </a:r>
            <a:r>
              <a:rPr lang="fr-FR" altLang="fr-FR" dirty="0"/>
              <a:t>et collectivement </a:t>
            </a:r>
          </a:p>
          <a:p>
            <a:pPr>
              <a:buFontTx/>
              <a:buNone/>
            </a:pPr>
            <a:endParaRPr lang="fr-FR" altLang="fr-FR" dirty="0"/>
          </a:p>
          <a:p>
            <a:r>
              <a:rPr lang="fr-FR" altLang="fr-FR" dirty="0"/>
              <a:t>La capacité à faire une place aux parents en ouvrant et en laissant de l’espace libre </a:t>
            </a:r>
          </a:p>
          <a:p>
            <a:pPr>
              <a:buFontTx/>
              <a:buNone/>
            </a:pPr>
            <a:endParaRPr lang="fr-FR" altLang="fr-FR" dirty="0"/>
          </a:p>
          <a:p>
            <a:r>
              <a:rPr lang="fr-FR" altLang="fr-FR" dirty="0"/>
              <a:t>La capacité à susciter les rencontres entre parents avec ou sans les professionnels </a:t>
            </a:r>
          </a:p>
          <a:p>
            <a:endParaRPr lang="fr-FR" altLang="fr-FR" dirty="0"/>
          </a:p>
        </p:txBody>
      </p:sp>
      <p:sp>
        <p:nvSpPr>
          <p:cNvPr id="39940" name="Espace réservé du numéro de diapositive 3"/>
          <p:cNvSpPr txBox="1">
            <a:spLocks noGrp="1"/>
          </p:cNvSpPr>
          <p:nvPr/>
        </p:nvSpPr>
        <p:spPr bwMode="auto">
          <a:xfrm>
            <a:off x="8610600" y="6470650"/>
            <a:ext cx="1905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fr-FR" altLang="fr-FR" sz="1200"/>
              <a:t>– </a:t>
            </a:r>
            <a:fld id="{C7431745-E46B-4F26-A02B-C9A5A9D5ACF3}" type="slidenum">
              <a:rPr lang="fr-FR" altLang="fr-FR" sz="1200"/>
              <a:pPr algn="r"/>
              <a:t>12</a:t>
            </a:fld>
            <a:r>
              <a:rPr lang="fr-FR" altLang="fr-FR" sz="1200"/>
              <a:t> –</a:t>
            </a:r>
          </a:p>
        </p:txBody>
      </p:sp>
      <p:sp>
        <p:nvSpPr>
          <p:cNvPr id="39941" name="Espace réservé du pied de page 4"/>
          <p:cNvSpPr txBox="1">
            <a:spLocks noGrp="1"/>
          </p:cNvSpPr>
          <p:nvPr/>
        </p:nvSpPr>
        <p:spPr bwMode="auto">
          <a:xfrm>
            <a:off x="1774825" y="6165850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fr-FR" altLang="fr-FR" sz="1200">
                <a:solidFill>
                  <a:schemeClr val="bg1"/>
                </a:solidFill>
              </a:rPr>
              <a:t>Commission Départementale de l'Accueil des Jeunes Enfants</a:t>
            </a:r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259716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fr-FR" altLang="fr-FR" sz="2400" b="1" dirty="0" smtClean="0"/>
              <a:t>Accueil et retrouvailles de tous les jours </a:t>
            </a:r>
            <a:br>
              <a:rPr lang="fr-FR" altLang="fr-FR" sz="2400" b="1" dirty="0" smtClean="0"/>
            </a:br>
            <a:r>
              <a:rPr lang="fr-FR" altLang="fr-FR" sz="2400" b="1" dirty="0" smtClean="0">
                <a:solidFill>
                  <a:schemeClr val="bg1">
                    <a:lumMod val="50000"/>
                  </a:schemeClr>
                </a:solidFill>
              </a:rPr>
              <a:t>dans </a:t>
            </a:r>
            <a:r>
              <a:rPr lang="fr-FR" altLang="fr-FR" sz="2400" b="1" dirty="0">
                <a:solidFill>
                  <a:schemeClr val="bg1">
                    <a:lumMod val="50000"/>
                  </a:schemeClr>
                </a:solidFill>
              </a:rPr>
              <a:t>le respect </a:t>
            </a:r>
            <a:r>
              <a:rPr lang="fr-FR" altLang="fr-FR" sz="2400" b="1" dirty="0" smtClean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fr-FR" altLang="fr-FR" sz="2400" b="1" dirty="0">
                <a:solidFill>
                  <a:schemeClr val="bg1">
                    <a:lumMod val="50000"/>
                  </a:schemeClr>
                </a:solidFill>
              </a:rPr>
              <a:t>la place de chacun </a:t>
            </a:r>
          </a:p>
        </p:txBody>
      </p:sp>
      <p:sp>
        <p:nvSpPr>
          <p:cNvPr id="40964" name="Espace réservé du pied de page 4"/>
          <p:cNvSpPr txBox="1">
            <a:spLocks noGrp="1"/>
          </p:cNvSpPr>
          <p:nvPr/>
        </p:nvSpPr>
        <p:spPr bwMode="auto">
          <a:xfrm>
            <a:off x="1752600" y="6172200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fr-FR" altLang="fr-FR" sz="1200">
                <a:solidFill>
                  <a:schemeClr val="bg1"/>
                </a:solidFill>
              </a:rPr>
              <a:t>Commission Départementale de l'Accueil des Jeunes Enfants</a:t>
            </a:r>
            <a:endParaRPr lang="fr-FR" altLang="fr-FR" sz="1200"/>
          </a:p>
        </p:txBody>
      </p:sp>
      <p:sp>
        <p:nvSpPr>
          <p:cNvPr id="40965" name="Espace réservé du contenu 5"/>
          <p:cNvSpPr>
            <a:spLocks noGrp="1"/>
          </p:cNvSpPr>
          <p:nvPr>
            <p:ph idx="4294967295"/>
          </p:nvPr>
        </p:nvSpPr>
        <p:spPr>
          <a:xfrm>
            <a:off x="1359853" y="1264555"/>
            <a:ext cx="8509000" cy="4752975"/>
          </a:xfrm>
        </p:spPr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fr-FR" altLang="fr-FR" dirty="0"/>
              <a:t>	</a:t>
            </a:r>
            <a:endParaRPr lang="fr-FR" altLang="fr-FR" b="1" i="1" dirty="0"/>
          </a:p>
          <a:p>
            <a:pPr marL="0" indent="0">
              <a:buNone/>
            </a:pPr>
            <a:endParaRPr lang="fr-FR" altLang="fr-FR" b="1" i="1" dirty="0" smtClean="0"/>
          </a:p>
          <a:p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	transmettre les informations mais aussi parler de ce qui se passe: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	« pourquoi les professionnels nous disent le soir ce qu’ on sait déjà » ? 	</a:t>
            </a:r>
          </a:p>
          <a:p>
            <a:r>
              <a:rPr lang="fr-FR" altLang="fr-FR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Echanger avec les parents  sur ce qui se passe dans le lieu d accueil 	et au 	domicile de 	l’enfant </a:t>
            </a:r>
          </a:p>
          <a:p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	Reconnaitre et observer le savoir être et faire des parents </a:t>
            </a:r>
          </a:p>
          <a:p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	Exprimer et assumer les désaccords </a:t>
            </a:r>
          </a:p>
          <a:p>
            <a:r>
              <a:rPr lang="fr-FR" altLang="fr-FR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Accompagner , les tensions , l inquiétude , la colère ….</a:t>
            </a:r>
          </a:p>
          <a:p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	Coopérer avec le parent dans les phases de transition 	</a:t>
            </a:r>
          </a:p>
          <a:p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Mutualiser des ressources familiales au service de l’enfant et du lieu</a:t>
            </a:r>
          </a:p>
          <a:p>
            <a:pPr marL="0" indent="0">
              <a:buNone/>
            </a:pPr>
            <a:r>
              <a:rPr lang="fr-FR" altLang="fr-FR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16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dirty="0" smtClean="0"/>
              <a:t>2 </a:t>
            </a:r>
            <a:r>
              <a:rPr lang="fr-FR" altLang="fr-FR" b="1" dirty="0" err="1" smtClean="0"/>
              <a:t>eme</a:t>
            </a:r>
            <a:r>
              <a:rPr lang="fr-FR" altLang="fr-FR" b="1" dirty="0" smtClean="0"/>
              <a:t> niveau :</a:t>
            </a:r>
            <a:br>
              <a:rPr lang="fr-FR" altLang="fr-FR" b="1" dirty="0" smtClean="0"/>
            </a:br>
            <a:r>
              <a:rPr lang="fr-FR" altLang="fr-FR" b="1" dirty="0" smtClean="0"/>
              <a:t>La coéducation au quotidien </a:t>
            </a:r>
          </a:p>
        </p:txBody>
      </p:sp>
      <p:sp>
        <p:nvSpPr>
          <p:cNvPr id="40963" name="Espace réservé du numéro de diapositive 3"/>
          <p:cNvSpPr txBox="1">
            <a:spLocks noGrp="1"/>
          </p:cNvSpPr>
          <p:nvPr/>
        </p:nvSpPr>
        <p:spPr bwMode="auto">
          <a:xfrm>
            <a:off x="8610600" y="6470650"/>
            <a:ext cx="1905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fr-FR" altLang="fr-FR" sz="1200"/>
              <a:t>– </a:t>
            </a:r>
            <a:fld id="{18A330BC-5E95-46B0-9B7A-59222E8A92FA}" type="slidenum">
              <a:rPr lang="fr-FR" altLang="fr-FR" sz="1200"/>
              <a:pPr algn="r"/>
              <a:t>14</a:t>
            </a:fld>
            <a:r>
              <a:rPr lang="fr-FR" altLang="fr-FR" sz="1200"/>
              <a:t> –</a:t>
            </a:r>
          </a:p>
        </p:txBody>
      </p:sp>
      <p:sp>
        <p:nvSpPr>
          <p:cNvPr id="40964" name="Espace réservé du pied de page 4"/>
          <p:cNvSpPr txBox="1">
            <a:spLocks noGrp="1"/>
          </p:cNvSpPr>
          <p:nvPr/>
        </p:nvSpPr>
        <p:spPr bwMode="auto">
          <a:xfrm>
            <a:off x="1752600" y="6172200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fr-FR" altLang="fr-FR" sz="1200">
                <a:solidFill>
                  <a:schemeClr val="bg1"/>
                </a:solidFill>
              </a:rPr>
              <a:t>Commission Départementale de l'Accueil des Jeunes Enfants</a:t>
            </a:r>
            <a:endParaRPr lang="fr-FR" altLang="fr-FR" sz="1200"/>
          </a:p>
        </p:txBody>
      </p:sp>
      <p:sp>
        <p:nvSpPr>
          <p:cNvPr id="40965" name="Espace réservé du contenu 5"/>
          <p:cNvSpPr>
            <a:spLocks noGrp="1"/>
          </p:cNvSpPr>
          <p:nvPr>
            <p:ph idx="4294967295"/>
          </p:nvPr>
        </p:nvSpPr>
        <p:spPr>
          <a:xfrm>
            <a:off x="1326802" y="1253538"/>
            <a:ext cx="8509000" cy="4752975"/>
          </a:xfrm>
        </p:spPr>
        <p:txBody>
          <a:bodyPr>
            <a:normAutofit/>
          </a:bodyPr>
          <a:lstStyle/>
          <a:p>
            <a:endParaRPr lang="fr-FR" altLang="fr-FR" dirty="0" smtClean="0"/>
          </a:p>
          <a:p>
            <a:endParaRPr lang="fr-FR" altLang="fr-FR" dirty="0"/>
          </a:p>
          <a:p>
            <a:r>
              <a:rPr lang="fr-FR" altLang="fr-FR" dirty="0" smtClean="0"/>
              <a:t>Travailler sous le regard des parents 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Ouvrir les portes du lieu d accueil au parents 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Apprendre les uns des autres </a:t>
            </a:r>
          </a:p>
          <a:p>
            <a:endParaRPr lang="fr-FR" alt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altLang="fr-FR" dirty="0" smtClean="0">
                <a:solidFill>
                  <a:schemeClr val="bg1">
                    <a:lumMod val="50000"/>
                  </a:schemeClr>
                </a:solidFill>
              </a:rPr>
              <a:t>Chercher ensemble comment accompagner l’enfant </a:t>
            </a:r>
            <a:endParaRPr lang="fr-FR" alt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6410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3 </a:t>
            </a:r>
            <a:r>
              <a:rPr lang="fr-FR" b="1" dirty="0" err="1"/>
              <a:t>è</a:t>
            </a:r>
            <a:r>
              <a:rPr lang="fr-FR" b="1" dirty="0" err="1" smtClean="0"/>
              <a:t>me</a:t>
            </a:r>
            <a:r>
              <a:rPr lang="fr-FR" b="1" dirty="0" smtClean="0"/>
              <a:t> niveau: </a:t>
            </a:r>
            <a:r>
              <a:rPr lang="fr-FR" sz="3100" b="1" dirty="0" smtClean="0"/>
              <a:t>La coopération institutionnelle : les parents  usagers, experts en parentalité </a:t>
            </a:r>
            <a:endParaRPr lang="fr-FR" sz="31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développer des instances adaptées aux parents et aux familles </a:t>
            </a:r>
          </a:p>
          <a:p>
            <a:r>
              <a:rPr lang="fr-FR" dirty="0" smtClean="0"/>
              <a:t>diversifier des propositions </a:t>
            </a:r>
          </a:p>
          <a:p>
            <a:r>
              <a:rPr lang="fr-FR" dirty="0" smtClean="0"/>
              <a:t>Respecter les attentes des parents </a:t>
            </a:r>
          </a:p>
          <a:p>
            <a:r>
              <a:rPr lang="fr-FR" dirty="0" smtClean="0"/>
              <a:t>Faire confiance aux compétences des parents </a:t>
            </a:r>
          </a:p>
          <a:p>
            <a:r>
              <a:rPr lang="fr-FR" dirty="0" smtClean="0"/>
              <a:t>Développer des projets avec les parents </a:t>
            </a:r>
          </a:p>
          <a:p>
            <a:r>
              <a:rPr lang="fr-FR" dirty="0" smtClean="0"/>
              <a:t>Ne pas céder au contrôle social au niveau d’un groupe de parents et avec les professionnels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71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 txBox="1">
            <a:spLocks noGrp="1" noChangeArrowheads="1"/>
          </p:cNvSpPr>
          <p:nvPr/>
        </p:nvSpPr>
        <p:spPr bwMode="auto">
          <a:xfrm>
            <a:off x="1524000" y="5334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1600" b="1">
                <a:solidFill>
                  <a:srgbClr val="FF6699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99"/>
              </a:buClr>
              <a:buSzPct val="80000"/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99"/>
              </a:buClr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99"/>
              </a:buClr>
              <a:buSzPct val="6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b="0">
                <a:solidFill>
                  <a:schemeClr val="bg1"/>
                </a:solidFill>
              </a:rPr>
              <a:t>Commission Départementale de l'Accueil des Jeunes Enfants</a:t>
            </a:r>
            <a:endParaRPr lang="fr-FR" altLang="fr-FR" sz="2000" b="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1773238"/>
            <a:ext cx="9144000" cy="2895600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buFont typeface="Symbol" panose="05050102010706020507" pitchFamily="18" charset="2"/>
              <a:buNone/>
            </a:pPr>
            <a:r>
              <a:rPr lang="fr-FR" altLang="fr-FR" sz="2400" b="1" dirty="0">
                <a:solidFill>
                  <a:srgbClr val="FF6699"/>
                </a:solidFill>
                <a:cs typeface="Times New Roman" panose="02020603050405020304" pitchFamily="18" charset="0"/>
              </a:rPr>
              <a:t>	</a:t>
            </a:r>
            <a:br>
              <a:rPr lang="fr-FR" altLang="fr-FR" sz="2400" b="1" dirty="0">
                <a:solidFill>
                  <a:srgbClr val="FF6699"/>
                </a:solidFill>
                <a:cs typeface="Times New Roman" panose="02020603050405020304" pitchFamily="18" charset="0"/>
              </a:rPr>
            </a:br>
            <a:r>
              <a:rPr lang="fr-FR" altLang="fr-FR" sz="2400" b="1" dirty="0">
                <a:solidFill>
                  <a:srgbClr val="FF6699"/>
                </a:solidFill>
                <a:cs typeface="Times New Roman" panose="02020603050405020304" pitchFamily="18" charset="0"/>
              </a:rPr>
              <a:t/>
            </a:r>
            <a:br>
              <a:rPr lang="fr-FR" altLang="fr-FR" sz="2400" b="1" dirty="0">
                <a:solidFill>
                  <a:srgbClr val="FF6699"/>
                </a:solidFill>
                <a:cs typeface="Times New Roman" panose="02020603050405020304" pitchFamily="18" charset="0"/>
              </a:rPr>
            </a:br>
            <a:r>
              <a:rPr lang="fr-FR" altLang="fr-FR" sz="3200" b="1" dirty="0">
                <a:solidFill>
                  <a:srgbClr val="FF6699"/>
                </a:solidFill>
              </a:rPr>
              <a:t>L'accueil de l'enfant : </a:t>
            </a:r>
            <a:br>
              <a:rPr lang="fr-FR" altLang="fr-FR" sz="3200" b="1" dirty="0">
                <a:solidFill>
                  <a:srgbClr val="FF6699"/>
                </a:solidFill>
              </a:rPr>
            </a:br>
            <a:r>
              <a:rPr lang="fr-FR" altLang="fr-FR" sz="3200" b="1" dirty="0">
                <a:solidFill>
                  <a:srgbClr val="FF6699"/>
                </a:solidFill>
              </a:rPr>
              <a:t>un temps décisif de la coéducation parents-professionnels</a:t>
            </a:r>
            <a:r>
              <a:rPr lang="fr-FR" altLang="fr-FR" sz="3200" b="1" u="sng" dirty="0">
                <a:solidFill>
                  <a:srgbClr val="FF6699"/>
                </a:solidFill>
              </a:rPr>
              <a:t> </a:t>
            </a:r>
            <a:r>
              <a:rPr lang="fr-FR" altLang="fr-FR" sz="3200" b="1" dirty="0">
                <a:solidFill>
                  <a:srgbClr val="FF6699"/>
                </a:solidFill>
              </a:rPr>
              <a:t/>
            </a:r>
            <a:br>
              <a:rPr lang="fr-FR" altLang="fr-FR" sz="3200" b="1" dirty="0">
                <a:solidFill>
                  <a:srgbClr val="FF6699"/>
                </a:solidFill>
              </a:rPr>
            </a:br>
            <a:r>
              <a:rPr lang="fr-FR" altLang="fr-FR" sz="3200" b="1" dirty="0">
                <a:solidFill>
                  <a:srgbClr val="FF6699"/>
                </a:solidFill>
              </a:rPr>
              <a:t> </a:t>
            </a:r>
            <a:r>
              <a:rPr lang="fr-FR" altLang="fr-FR" sz="3200" b="1" dirty="0" smtClean="0">
                <a:solidFill>
                  <a:srgbClr val="FF6699"/>
                </a:solidFill>
              </a:rPr>
              <a:t>film </a:t>
            </a:r>
            <a:r>
              <a:rPr lang="fr-FR" altLang="fr-FR" sz="3200" b="1" dirty="0">
                <a:solidFill>
                  <a:srgbClr val="FF6699"/>
                </a:solidFill>
              </a:rPr>
              <a:t>   </a:t>
            </a:r>
            <a:r>
              <a:rPr lang="fr-FR" altLang="fr-FR" sz="2000" b="1" dirty="0">
                <a:solidFill>
                  <a:srgbClr val="FF6699"/>
                </a:solidFill>
              </a:rPr>
              <a:t>à partir de la présentation par des parents </a:t>
            </a:r>
            <a:br>
              <a:rPr lang="fr-FR" altLang="fr-FR" sz="2000" b="1" dirty="0">
                <a:solidFill>
                  <a:srgbClr val="FF6699"/>
                </a:solidFill>
              </a:rPr>
            </a:br>
            <a:r>
              <a:rPr lang="fr-FR" altLang="fr-FR" sz="2000" b="1" dirty="0">
                <a:solidFill>
                  <a:srgbClr val="FF6699"/>
                </a:solidFill>
              </a:rPr>
              <a:t>            d'une lettre ouverte aux professionnels</a:t>
            </a:r>
            <a:r>
              <a:rPr lang="fr-FR" altLang="fr-FR" sz="2000" b="1" dirty="0">
                <a:solidFill>
                  <a:srgbClr val="FF6699"/>
                </a:solidFill>
                <a:cs typeface="Times New Roman" panose="02020603050405020304" pitchFamily="18" charset="0"/>
              </a:rPr>
              <a:t>	</a:t>
            </a:r>
            <a:r>
              <a:rPr lang="fr-FR" altLang="fr-FR" sz="2000" b="1" dirty="0" smtClean="0">
                <a:solidFill>
                  <a:srgbClr val="FF6699"/>
                </a:solidFill>
                <a:cs typeface="Times New Roman" panose="02020603050405020304" pitchFamily="18" charset="0"/>
              </a:rPr>
              <a:t/>
            </a:r>
            <a:br>
              <a:rPr lang="fr-FR" altLang="fr-FR" sz="2000" b="1" dirty="0" smtClean="0">
                <a:solidFill>
                  <a:srgbClr val="FF6699"/>
                </a:solidFill>
                <a:cs typeface="Times New Roman" panose="02020603050405020304" pitchFamily="18" charset="0"/>
              </a:rPr>
            </a:br>
            <a:r>
              <a:rPr lang="fr-FR" altLang="fr-FR" sz="2000" b="1" dirty="0">
                <a:solidFill>
                  <a:srgbClr val="FF6699"/>
                </a:solidFill>
                <a:cs typeface="Times New Roman" panose="02020603050405020304" pitchFamily="18" charset="0"/>
              </a:rPr>
              <a:t/>
            </a:r>
            <a:br>
              <a:rPr lang="fr-FR" altLang="fr-FR" sz="2000" b="1" dirty="0">
                <a:solidFill>
                  <a:srgbClr val="FF6699"/>
                </a:solidFill>
                <a:cs typeface="Times New Roman" panose="02020603050405020304" pitchFamily="18" charset="0"/>
              </a:rPr>
            </a:br>
            <a:r>
              <a:rPr lang="fr-FR" altLang="fr-FR" sz="2000" b="1" dirty="0" smtClean="0">
                <a:solidFill>
                  <a:srgbClr val="FF6699"/>
                </a:solidFill>
                <a:cs typeface="Times New Roman" panose="02020603050405020304" pitchFamily="18" charset="0"/>
              </a:rPr>
              <a:t>CDAJE  du </a:t>
            </a:r>
            <a:r>
              <a:rPr lang="fr-FR" altLang="fr-FR" sz="2000" b="1" dirty="0" err="1" smtClean="0">
                <a:solidFill>
                  <a:srgbClr val="FF6699"/>
                </a:solidFill>
                <a:cs typeface="Times New Roman" panose="02020603050405020304" pitchFamily="18" charset="0"/>
              </a:rPr>
              <a:t>Rhone</a:t>
            </a:r>
            <a:r>
              <a:rPr lang="fr-FR" altLang="fr-FR" sz="2400" b="1" dirty="0">
                <a:solidFill>
                  <a:srgbClr val="FF6699"/>
                </a:solidFill>
                <a:cs typeface="Times New Roman" panose="02020603050405020304" pitchFamily="18" charset="0"/>
              </a:rPr>
              <a:t/>
            </a:r>
            <a:br>
              <a:rPr lang="fr-FR" altLang="fr-FR" sz="2400" b="1" dirty="0">
                <a:solidFill>
                  <a:srgbClr val="FF6699"/>
                </a:solidFill>
                <a:cs typeface="Times New Roman" panose="02020603050405020304" pitchFamily="18" charset="0"/>
              </a:rPr>
            </a:br>
            <a:r>
              <a:rPr lang="fr-FR" altLang="fr-FR" sz="2400" b="1" dirty="0">
                <a:solidFill>
                  <a:srgbClr val="FF6699"/>
                </a:solidFill>
                <a:cs typeface="Times New Roman" panose="02020603050405020304" pitchFamily="18" charset="0"/>
              </a:rPr>
              <a:t>				</a:t>
            </a:r>
            <a:br>
              <a:rPr lang="fr-FR" altLang="fr-FR" sz="2400" b="1" dirty="0">
                <a:solidFill>
                  <a:srgbClr val="FF6699"/>
                </a:solidFill>
                <a:cs typeface="Times New Roman" panose="02020603050405020304" pitchFamily="18" charset="0"/>
              </a:rPr>
            </a:br>
            <a:r>
              <a:rPr lang="fr-FR" altLang="fr-FR" sz="2400" b="1" dirty="0">
                <a:solidFill>
                  <a:srgbClr val="FF6699"/>
                </a:solidFill>
                <a:cs typeface="Times New Roman" panose="02020603050405020304" pitchFamily="18" charset="0"/>
              </a:rPr>
              <a:t>						</a:t>
            </a:r>
            <a:r>
              <a:rPr lang="fr-FR" altLang="fr-FR" sz="1400" b="1" dirty="0">
                <a:solidFill>
                  <a:srgbClr val="FF6699"/>
                </a:solidFill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50180" name="Object 7"/>
          <p:cNvGraphicFramePr>
            <a:graphicFrameLocks noChangeAspect="1"/>
          </p:cNvGraphicFramePr>
          <p:nvPr/>
        </p:nvGraphicFramePr>
        <p:xfrm>
          <a:off x="9409113" y="115888"/>
          <a:ext cx="887412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hoto Editor Photo" r:id="rId5" imgW="1476190" imgH="2161905" progId="MSPhotoEd.3">
                  <p:embed/>
                </p:oleObj>
              </mc:Choice>
              <mc:Fallback>
                <p:oleObj name="Photo Editor Photo" r:id="rId5" imgW="1476190" imgH="216190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9113" y="115888"/>
                        <a:ext cx="887412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9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Où trouver le film 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773239"/>
            <a:ext cx="8359775" cy="3794125"/>
          </a:xfrm>
        </p:spPr>
        <p:txBody>
          <a:bodyPr>
            <a:normAutofit lnSpcReduction="10000"/>
          </a:bodyPr>
          <a:lstStyle/>
          <a:p>
            <a:r>
              <a:rPr lang="fr-FR" altLang="fr-FR" dirty="0"/>
              <a:t>Vous pouvez visionner ce film avec le lien :</a:t>
            </a:r>
          </a:p>
          <a:p>
            <a:pPr>
              <a:buFontTx/>
              <a:buNone/>
            </a:pPr>
            <a:r>
              <a:rPr lang="fr-FR" altLang="fr-FR" dirty="0" smtClean="0"/>
              <a:t>     rhone.fr – solidarités – CDAJE - schéma de l’accueil du jeune enfant</a:t>
            </a:r>
          </a:p>
          <a:p>
            <a:pPr>
              <a:buFontTx/>
              <a:buNone/>
            </a:pPr>
            <a:endParaRPr lang="fr-FR" altLang="fr-FR" dirty="0" smtClean="0"/>
          </a:p>
          <a:p>
            <a:pPr>
              <a:buFontTx/>
              <a:buNone/>
            </a:pPr>
            <a:endParaRPr lang="fr-FR" altLang="fr-FR" dirty="0" smtClean="0"/>
          </a:p>
          <a:p>
            <a:r>
              <a:rPr lang="fr-FR" altLang="fr-FR" dirty="0"/>
              <a:t>Ce film a été réalisé par le collectif de parents joignable à l’adresse suivante :</a:t>
            </a:r>
          </a:p>
          <a:p>
            <a:pPr>
              <a:buFontTx/>
              <a:buNone/>
            </a:pPr>
            <a:r>
              <a:rPr lang="fr-FR" altLang="fr-FR" dirty="0"/>
              <a:t>    </a:t>
            </a:r>
            <a:r>
              <a:rPr lang="fr-FR" altLang="fr-FR" dirty="0">
                <a:hlinkClick r:id="rId2"/>
              </a:rPr>
              <a:t>collectifdeparents.lalettre@yahoo.fr</a:t>
            </a:r>
            <a:r>
              <a:rPr lang="fr-FR" altLang="fr-FR" dirty="0" smtClean="0"/>
              <a:t>.</a:t>
            </a:r>
          </a:p>
          <a:p>
            <a:pPr>
              <a:buFontTx/>
              <a:buNone/>
            </a:pPr>
            <a:endParaRPr lang="fr-FR" altLang="fr-FR" dirty="0"/>
          </a:p>
          <a:p>
            <a:pPr>
              <a:buFontTx/>
              <a:buNone/>
            </a:pPr>
            <a:r>
              <a:rPr lang="fr-FR" altLang="fr-FR" dirty="0" smtClean="0"/>
              <a:t>						Myriam Mony : mony.myriam@wanadoo.fr</a:t>
            </a:r>
          </a:p>
          <a:p>
            <a:pPr>
              <a:buFontTx/>
              <a:buNone/>
            </a:pPr>
            <a:r>
              <a:rPr lang="fr-FR" altLang="fr-FR" dirty="0" smtClean="0"/>
              <a:t>									22 JUIN 2015 </a:t>
            </a:r>
            <a:endParaRPr lang="fr-FR" altLang="fr-FR" dirty="0"/>
          </a:p>
          <a:p>
            <a:endParaRPr lang="fr-FR" altLang="fr-FR" dirty="0"/>
          </a:p>
          <a:p>
            <a:endParaRPr lang="fr-FR" altLang="fr-FR" dirty="0"/>
          </a:p>
          <a:p>
            <a:pPr>
              <a:buFontTx/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2511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fr-FR" dirty="0"/>
              <a:t>Place des parents dans le </a:t>
            </a:r>
            <a:r>
              <a:rPr lang="fr-FR" altLang="fr-FR" dirty="0" smtClean="0"/>
              <a:t>processus </a:t>
            </a:r>
            <a:br>
              <a:rPr lang="fr-FR" altLang="fr-FR" dirty="0" smtClean="0"/>
            </a:br>
            <a:r>
              <a:rPr lang="fr-FR" altLang="fr-FR" dirty="0" smtClean="0"/>
              <a:t>de </a:t>
            </a:r>
            <a:r>
              <a:rPr lang="fr-FR" altLang="fr-FR" dirty="0" err="1"/>
              <a:t>co</a:t>
            </a:r>
            <a:r>
              <a:rPr lang="fr-FR" altLang="fr-FR" dirty="0"/>
              <a:t> éducation?</a:t>
            </a:r>
            <a:br>
              <a:rPr lang="fr-FR" altLang="fr-FR" dirty="0"/>
            </a:br>
            <a:r>
              <a:rPr lang="fr-FR" altLang="fr-FR" dirty="0"/>
              <a:t/>
            </a:r>
            <a:br>
              <a:rPr lang="fr-FR" alt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Coéducation : pour une reconnaissance effective de la place des parents . </a:t>
            </a:r>
            <a:br>
              <a:rPr lang="fr-FR" altLang="fr-FR" dirty="0"/>
            </a:br>
            <a:r>
              <a:rPr lang="fr-FR" altLang="fr-FR" dirty="0"/>
              <a:t> quelle posture de la part des professionnels ?</a:t>
            </a:r>
            <a:br>
              <a:rPr lang="fr-FR" altLang="fr-FR" dirty="0"/>
            </a:br>
            <a:r>
              <a:rPr lang="fr-FR" altLang="fr-FR" dirty="0"/>
              <a:t>													</a:t>
            </a:r>
            <a:r>
              <a:rPr lang="fr-FR" altLang="fr-FR" sz="1200" dirty="0"/>
              <a:t>	</a:t>
            </a:r>
            <a:br>
              <a:rPr lang="fr-FR" altLang="fr-FR" sz="1200" dirty="0"/>
            </a:br>
            <a:r>
              <a:rPr lang="fr-FR" altLang="fr-FR" sz="1200" dirty="0"/>
              <a:t>														</a:t>
            </a:r>
            <a:r>
              <a:rPr lang="fr-FR" altLang="fr-FR" sz="1050" dirty="0"/>
              <a:t>Myriam MONY</a:t>
            </a:r>
            <a:br>
              <a:rPr lang="fr-FR" altLang="fr-FR" sz="1050" dirty="0"/>
            </a:br>
            <a:r>
              <a:rPr lang="fr-FR" altLang="fr-FR" sz="1050" dirty="0"/>
              <a:t/>
            </a:r>
            <a:br>
              <a:rPr lang="fr-FR" altLang="fr-FR" sz="1050" dirty="0"/>
            </a:br>
            <a:r>
              <a:rPr lang="fr-FR" altLang="fr-FR" sz="1050" dirty="0"/>
              <a:t>					       		    </a:t>
            </a:r>
            <a:r>
              <a:rPr lang="fr-FR" altLang="fr-FR" sz="1000" dirty="0"/>
              <a:t>						   Consultante et  Formatrice  enfance ,															famille ,travail social </a:t>
            </a:r>
            <a:br>
              <a:rPr lang="fr-FR" altLang="fr-FR" sz="1000" dirty="0"/>
            </a:br>
            <a:r>
              <a:rPr lang="fr-FR" altLang="fr-FR" sz="1000" dirty="0"/>
              <a:t>			    		</a:t>
            </a:r>
            <a:br>
              <a:rPr lang="fr-FR" altLang="fr-FR" sz="1000" dirty="0"/>
            </a:br>
            <a:r>
              <a:rPr lang="fr-FR" altLang="fr-FR" sz="1000" dirty="0"/>
              <a:t>			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94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Enjeux de la coéducation 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1979613" y="1268414"/>
            <a:ext cx="8437562" cy="4752975"/>
          </a:xfrm>
        </p:spPr>
        <p:txBody>
          <a:bodyPr/>
          <a:lstStyle/>
          <a:p>
            <a:endParaRPr lang="fr-FR" altLang="fr-FR" dirty="0"/>
          </a:p>
          <a:p>
            <a:r>
              <a:rPr lang="fr-FR" altLang="fr-FR" dirty="0"/>
              <a:t> il ne s agit pas d’apprendre aux parents à être parents : ils le sont. </a:t>
            </a:r>
          </a:p>
          <a:p>
            <a:pPr>
              <a:buFontTx/>
              <a:buNone/>
            </a:pPr>
            <a:endParaRPr lang="fr-FR" altLang="fr-FR" dirty="0"/>
          </a:p>
          <a:p>
            <a:r>
              <a:rPr lang="fr-FR" altLang="fr-FR" dirty="0"/>
              <a:t>Il s’agit de soutenir ce processus de découverte et de pratique, avec ses incertitudes et de respecter les singularités sans jugement de valeur</a:t>
            </a:r>
          </a:p>
          <a:p>
            <a:pPr>
              <a:buFontTx/>
              <a:buNone/>
            </a:pPr>
            <a:endParaRPr lang="fr-FR" altLang="fr-FR" dirty="0"/>
          </a:p>
          <a:p>
            <a:r>
              <a:rPr lang="fr-FR" altLang="fr-FR" dirty="0"/>
              <a:t>La présence des enfants rend vulnérables </a:t>
            </a:r>
            <a:r>
              <a:rPr lang="fr-FR" altLang="fr-FR" dirty="0" smtClean="0"/>
              <a:t>; </a:t>
            </a:r>
            <a:r>
              <a:rPr lang="fr-FR" altLang="fr-FR" dirty="0"/>
              <a:t>EX : assumer la crise de son enfant dans un lieu public est un petit exemple que nous connaissons tous </a:t>
            </a:r>
            <a:endParaRPr lang="fr-FR" altLang="fr-FR" dirty="0" smtClean="0"/>
          </a:p>
          <a:p>
            <a:r>
              <a:rPr lang="fr-FR" altLang="fr-FR" dirty="0" smtClean="0"/>
              <a:t>pour </a:t>
            </a:r>
            <a:r>
              <a:rPr lang="fr-FR" altLang="fr-FR" dirty="0"/>
              <a:t>assumer cette vulnérabilité ,</a:t>
            </a:r>
            <a:r>
              <a:rPr lang="fr-FR" altLang="fr-FR" dirty="0" smtClean="0"/>
              <a:t>l’estime </a:t>
            </a:r>
            <a:r>
              <a:rPr lang="fr-FR" altLang="fr-FR" dirty="0"/>
              <a:t>de </a:t>
            </a:r>
            <a:r>
              <a:rPr lang="fr-FR" altLang="fr-FR" dirty="0" smtClean="0"/>
              <a:t>soi et la confiance en soi reconnues par les autres  et en particulier par les professionnels  vont être essentielles  </a:t>
            </a:r>
            <a:r>
              <a:rPr lang="fr-FR" altLang="fr-FR" dirty="0"/>
              <a:t>.</a:t>
            </a:r>
            <a:r>
              <a:rPr lang="fr-FR" altLang="fr-FR" dirty="0" smtClean="0"/>
              <a:t> </a:t>
            </a:r>
            <a:endParaRPr lang="fr-FR" altLang="fr-FR" dirty="0"/>
          </a:p>
        </p:txBody>
      </p:sp>
      <p:sp>
        <p:nvSpPr>
          <p:cNvPr id="1229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1600" b="1">
                <a:solidFill>
                  <a:srgbClr val="FF6699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99"/>
              </a:buClr>
              <a:buSzPct val="80000"/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99"/>
              </a:buClr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99"/>
              </a:buClr>
              <a:buSzPct val="6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b="0">
                <a:solidFill>
                  <a:schemeClr val="bg1"/>
                </a:solidFill>
              </a:rPr>
              <a:t>Commission Départementale de l'Accueil des Jeunes Enfants</a:t>
            </a:r>
            <a:endParaRPr lang="fr-FR" altLang="fr-FR" sz="1200" b="0">
              <a:solidFill>
                <a:schemeClr val="tx1"/>
              </a:solidFill>
            </a:endParaRPr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1600" b="1">
                <a:solidFill>
                  <a:srgbClr val="FF6699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99"/>
              </a:buClr>
              <a:buSzPct val="80000"/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99"/>
              </a:buClr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99"/>
              </a:buClr>
              <a:buSzPct val="6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b="0">
                <a:solidFill>
                  <a:schemeClr val="tx1"/>
                </a:solidFill>
              </a:rPr>
              <a:t>– </a:t>
            </a:r>
            <a:fld id="{A621CE4D-BDFE-469D-A6BC-0ACC3BA7AD18}" type="slidenum">
              <a:rPr lang="fr-FR" altLang="fr-FR" sz="1200" b="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r>
              <a:rPr lang="fr-FR" altLang="fr-FR" sz="1200" b="0">
                <a:solidFill>
                  <a:schemeClr val="tx1"/>
                </a:solidFill>
              </a:rPr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39704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 idx="4294967295"/>
          </p:nvPr>
        </p:nvSpPr>
        <p:spPr>
          <a:xfrm>
            <a:off x="2895600" y="1"/>
            <a:ext cx="7772400" cy="1039813"/>
          </a:xfrm>
        </p:spPr>
        <p:txBody>
          <a:bodyPr/>
          <a:lstStyle/>
          <a:p>
            <a:r>
              <a:rPr lang="fr-FR" altLang="fr-FR" smtClean="0"/>
              <a:t>Enjeux de la coéducation </a:t>
            </a:r>
            <a:r>
              <a:rPr lang="fr-FR" altLang="fr-FR" sz="1400"/>
              <a:t>(suite)</a:t>
            </a:r>
          </a:p>
        </p:txBody>
      </p:sp>
      <p:sp>
        <p:nvSpPr>
          <p:cNvPr id="41987" name="Espace réservé du contenu 2"/>
          <p:cNvSpPr>
            <a:spLocks noGrp="1"/>
          </p:cNvSpPr>
          <p:nvPr>
            <p:ph idx="4294967295"/>
          </p:nvPr>
        </p:nvSpPr>
        <p:spPr>
          <a:xfrm>
            <a:off x="2230438" y="1268413"/>
            <a:ext cx="8437562" cy="381635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fr-FR" altLang="fr-FR" sz="800" dirty="0"/>
          </a:p>
          <a:p>
            <a:pPr>
              <a:buFontTx/>
              <a:buNone/>
            </a:pPr>
            <a:endParaRPr lang="fr-FR" altLang="fr-FR" sz="800" dirty="0"/>
          </a:p>
          <a:p>
            <a:pPr>
              <a:buFontTx/>
              <a:buNone/>
            </a:pPr>
            <a:endParaRPr lang="fr-FR" altLang="fr-FR" sz="800" dirty="0"/>
          </a:p>
          <a:p>
            <a:pPr>
              <a:buFontTx/>
              <a:buNone/>
            </a:pPr>
            <a:endParaRPr lang="fr-FR" altLang="fr-FR" sz="800" dirty="0"/>
          </a:p>
          <a:p>
            <a:r>
              <a:rPr lang="fr-FR" altLang="fr-FR" dirty="0" smtClean="0"/>
              <a:t>savoir </a:t>
            </a:r>
            <a:r>
              <a:rPr lang="fr-FR" altLang="fr-FR" dirty="0"/>
              <a:t>apprécier la  spécificité de la présence de chaque parent à son enfant</a:t>
            </a:r>
          </a:p>
          <a:p>
            <a:pPr>
              <a:buFontTx/>
              <a:buNone/>
            </a:pPr>
            <a:endParaRPr lang="fr-FR" altLang="fr-FR" dirty="0"/>
          </a:p>
          <a:p>
            <a:r>
              <a:rPr lang="fr-FR" altLang="fr-FR" dirty="0"/>
              <a:t>Savoir aussi repérer quand il y a souffrance des parents et préoccupation pour </a:t>
            </a:r>
            <a:r>
              <a:rPr lang="fr-FR" altLang="fr-FR" dirty="0" smtClean="0"/>
              <a:t>l’enfant</a:t>
            </a:r>
          </a:p>
          <a:p>
            <a:pPr>
              <a:buFontTx/>
              <a:buNone/>
            </a:pPr>
            <a:endParaRPr lang="fr-FR" altLang="fr-FR" dirty="0"/>
          </a:p>
          <a:p>
            <a:r>
              <a:rPr lang="fr-FR" altLang="fr-FR" dirty="0"/>
              <a:t>Une position paradoxale pour les professionnels mais un enjeu essentiel</a:t>
            </a:r>
          </a:p>
        </p:txBody>
      </p:sp>
      <p:sp>
        <p:nvSpPr>
          <p:cNvPr id="41988" name="Espace réservé du numéro de diapositive 3"/>
          <p:cNvSpPr txBox="1">
            <a:spLocks noGrp="1"/>
          </p:cNvSpPr>
          <p:nvPr/>
        </p:nvSpPr>
        <p:spPr bwMode="auto">
          <a:xfrm>
            <a:off x="8610600" y="6470650"/>
            <a:ext cx="1905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2"/>
              </a:buBlip>
              <a:defRPr sz="1600" b="1">
                <a:solidFill>
                  <a:srgbClr val="FF6699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99"/>
              </a:buClr>
              <a:buSzPct val="80000"/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99"/>
              </a:buClr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99"/>
              </a:buClr>
              <a:buSzPct val="6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1200" b="0">
                <a:solidFill>
                  <a:schemeClr val="tx1"/>
                </a:solidFill>
              </a:rPr>
              <a:t>– </a:t>
            </a:r>
            <a:fld id="{9D672088-2CBD-4FC8-8295-47837777778D}" type="slidenum">
              <a:rPr lang="fr-FR" altLang="fr-FR" sz="1200" b="0">
                <a:solidFill>
                  <a:schemeClr val="tx1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4</a:t>
            </a:fld>
            <a:r>
              <a:rPr lang="fr-FR" altLang="fr-FR" sz="1200" b="0">
                <a:solidFill>
                  <a:schemeClr val="tx1"/>
                </a:solidFill>
              </a:rPr>
              <a:t> –</a:t>
            </a:r>
          </a:p>
        </p:txBody>
      </p:sp>
      <p:sp>
        <p:nvSpPr>
          <p:cNvPr id="41989" name="Espace réservé du pied de page 4"/>
          <p:cNvSpPr txBox="1">
            <a:spLocks noGrp="1"/>
          </p:cNvSpPr>
          <p:nvPr/>
        </p:nvSpPr>
        <p:spPr bwMode="auto">
          <a:xfrm>
            <a:off x="1752600" y="6172200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2"/>
              </a:buBlip>
              <a:defRPr sz="1600" b="1">
                <a:solidFill>
                  <a:srgbClr val="FF6699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99"/>
              </a:buClr>
              <a:buSzPct val="80000"/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99"/>
              </a:buClr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99"/>
              </a:buClr>
              <a:buSzPct val="6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1200" b="0">
                <a:solidFill>
                  <a:schemeClr val="bg1"/>
                </a:solidFill>
              </a:rPr>
              <a:t>Commission Départementale de l'Accueil des Jeunes Enfants</a:t>
            </a:r>
            <a:endParaRPr lang="fr-FR" altLang="fr-FR" sz="12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altLang="fr-FR" sz="2400" dirty="0"/>
              <a:t>Pour </a:t>
            </a:r>
            <a:r>
              <a:rPr lang="fr-FR" altLang="fr-FR" sz="2400" dirty="0" smtClean="0"/>
              <a:t> faire une place aux enfants</a:t>
            </a:r>
            <a:r>
              <a:rPr lang="fr-FR" altLang="fr-FR" sz="2400" dirty="0"/>
              <a:t>, </a:t>
            </a:r>
            <a:r>
              <a:rPr lang="fr-FR" altLang="fr-FR" sz="2400" dirty="0" smtClean="0"/>
              <a:t/>
            </a:r>
            <a:br>
              <a:rPr lang="fr-FR" altLang="fr-FR" sz="2400" dirty="0" smtClean="0"/>
            </a:br>
            <a:r>
              <a:rPr lang="fr-FR" altLang="fr-FR" sz="2400" dirty="0" smtClean="0"/>
              <a:t>la place des parents </a:t>
            </a:r>
            <a:r>
              <a:rPr lang="fr-FR" altLang="fr-FR" sz="2400" dirty="0"/>
              <a:t>est </a:t>
            </a:r>
            <a:r>
              <a:rPr lang="fr-FR" altLang="fr-FR" sz="2400" dirty="0" smtClean="0"/>
              <a:t>incontournable</a:t>
            </a:r>
            <a:br>
              <a:rPr lang="fr-FR" altLang="fr-FR" sz="2400" dirty="0" smtClean="0"/>
            </a:br>
            <a:r>
              <a:rPr lang="fr-FR" altLang="fr-FR" sz="2400" dirty="0" smtClean="0"/>
              <a:t> pour pouvoir </a:t>
            </a:r>
            <a:r>
              <a:rPr lang="fr-FR" altLang="fr-FR" sz="2400" dirty="0" err="1" smtClean="0"/>
              <a:t>co</a:t>
            </a:r>
            <a:r>
              <a:rPr lang="fr-FR" altLang="fr-FR" sz="2400" dirty="0" smtClean="0"/>
              <a:t> éduquer </a:t>
            </a:r>
            <a:r>
              <a:rPr lang="fr-FR" altLang="fr-FR" sz="2400" dirty="0"/>
              <a:t/>
            </a:r>
            <a:br>
              <a:rPr lang="fr-FR" altLang="fr-FR" sz="2400" dirty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Garantir La continuité éducative </a:t>
            </a:r>
          </a:p>
          <a:p>
            <a:r>
              <a:rPr lang="fr-FR" dirty="0" smtClean="0"/>
              <a:t>Accompagner la construction des liens d attachement </a:t>
            </a:r>
          </a:p>
          <a:p>
            <a:r>
              <a:rPr lang="fr-FR" dirty="0" smtClean="0"/>
              <a:t> reconnaitre  la famille </a:t>
            </a:r>
          </a:p>
          <a:p>
            <a:r>
              <a:rPr lang="fr-FR" dirty="0" smtClean="0"/>
              <a:t>Reconnaitre la multi appartenance </a:t>
            </a:r>
          </a:p>
          <a:p>
            <a:r>
              <a:rPr lang="fr-FR" dirty="0" smtClean="0"/>
              <a:t>Valoriser la manière singulière d être parent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709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 dirty="0" smtClean="0"/>
              <a:t>des postures professionnelles différentes selon la situation et les moments  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endParaRPr lang="fr-FR" altLang="fr-FR" dirty="0" smtClean="0"/>
          </a:p>
          <a:p>
            <a:pPr>
              <a:buFontTx/>
              <a:buNone/>
            </a:pPr>
            <a:endParaRPr lang="fr-FR" altLang="fr-FR" dirty="0"/>
          </a:p>
          <a:p>
            <a:r>
              <a:rPr lang="fr-FR" altLang="fr-FR" sz="5600" dirty="0"/>
              <a:t>De nombreux termes  d’usage qualifient </a:t>
            </a:r>
            <a:r>
              <a:rPr lang="fr-FR" altLang="fr-FR" sz="5600" dirty="0" smtClean="0"/>
              <a:t>la place des </a:t>
            </a:r>
            <a:r>
              <a:rPr lang="fr-FR" altLang="fr-FR" sz="5600" dirty="0"/>
              <a:t>professionnels auprès des parents, de la suppléance à la coéducation :</a:t>
            </a:r>
          </a:p>
          <a:p>
            <a:pPr lvl="1"/>
            <a:r>
              <a:rPr lang="fr-FR" altLang="fr-FR" sz="4300" dirty="0">
                <a:solidFill>
                  <a:schemeClr val="bg1">
                    <a:lumMod val="50000"/>
                  </a:schemeClr>
                </a:solidFill>
              </a:rPr>
              <a:t>suppléance </a:t>
            </a:r>
          </a:p>
          <a:p>
            <a:pPr lvl="1"/>
            <a:r>
              <a:rPr lang="fr-FR" altLang="fr-FR" sz="4300" dirty="0">
                <a:solidFill>
                  <a:schemeClr val="bg1">
                    <a:lumMod val="50000"/>
                  </a:schemeClr>
                </a:solidFill>
              </a:rPr>
              <a:t>étayage </a:t>
            </a:r>
          </a:p>
          <a:p>
            <a:pPr lvl="1"/>
            <a:r>
              <a:rPr lang="fr-FR" altLang="fr-FR" sz="4300" dirty="0">
                <a:solidFill>
                  <a:schemeClr val="bg1">
                    <a:lumMod val="50000"/>
                  </a:schemeClr>
                </a:solidFill>
              </a:rPr>
              <a:t>soutien à la parentalité</a:t>
            </a:r>
          </a:p>
          <a:p>
            <a:pPr lvl="1"/>
            <a:r>
              <a:rPr lang="fr-FR" altLang="fr-FR" sz="4300" dirty="0">
                <a:solidFill>
                  <a:schemeClr val="bg1">
                    <a:lumMod val="50000"/>
                  </a:schemeClr>
                </a:solidFill>
              </a:rPr>
              <a:t>accompagnement à la parentalité</a:t>
            </a:r>
          </a:p>
          <a:p>
            <a:pPr lvl="1"/>
            <a:r>
              <a:rPr lang="fr-FR" altLang="fr-FR" sz="4300" dirty="0">
                <a:solidFill>
                  <a:schemeClr val="bg1">
                    <a:lumMod val="50000"/>
                  </a:schemeClr>
                </a:solidFill>
              </a:rPr>
              <a:t>participation</a:t>
            </a:r>
          </a:p>
          <a:p>
            <a:pPr lvl="1"/>
            <a:r>
              <a:rPr lang="fr-FR" altLang="fr-FR" sz="4300" dirty="0">
                <a:solidFill>
                  <a:schemeClr val="bg1">
                    <a:lumMod val="50000"/>
                  </a:schemeClr>
                </a:solidFill>
              </a:rPr>
              <a:t>implication </a:t>
            </a:r>
          </a:p>
          <a:p>
            <a:pPr lvl="1"/>
            <a:r>
              <a:rPr lang="fr-FR" altLang="fr-FR" sz="4300" dirty="0">
                <a:solidFill>
                  <a:schemeClr val="bg1">
                    <a:lumMod val="50000"/>
                  </a:schemeClr>
                </a:solidFill>
              </a:rPr>
              <a:t>coopération</a:t>
            </a:r>
          </a:p>
          <a:p>
            <a:pPr lvl="1"/>
            <a:r>
              <a:rPr lang="fr-FR" altLang="fr-FR" sz="4300" dirty="0">
                <a:solidFill>
                  <a:schemeClr val="bg1">
                    <a:lumMod val="50000"/>
                  </a:schemeClr>
                </a:solidFill>
              </a:rPr>
              <a:t>collaboration</a:t>
            </a:r>
          </a:p>
          <a:p>
            <a:pPr lvl="1"/>
            <a:r>
              <a:rPr lang="fr-FR" altLang="fr-FR" sz="4300" dirty="0">
                <a:solidFill>
                  <a:schemeClr val="bg1">
                    <a:lumMod val="50000"/>
                  </a:schemeClr>
                </a:solidFill>
              </a:rPr>
              <a:t>partenariat </a:t>
            </a:r>
          </a:p>
          <a:p>
            <a:pPr lvl="1"/>
            <a:r>
              <a:rPr lang="fr-FR" altLang="fr-FR" sz="4300" dirty="0">
                <a:solidFill>
                  <a:schemeClr val="bg1">
                    <a:lumMod val="50000"/>
                  </a:schemeClr>
                </a:solidFill>
              </a:rPr>
              <a:t>coéducation </a:t>
            </a:r>
          </a:p>
          <a:p>
            <a:pPr>
              <a:buFontTx/>
              <a:buNone/>
            </a:pPr>
            <a:endParaRPr lang="fr-FR" altLang="fr-FR" sz="25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fr-FR" altLang="fr-FR" sz="25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024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1600" b="1">
                <a:solidFill>
                  <a:srgbClr val="FF6699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99"/>
              </a:buClr>
              <a:buSzPct val="80000"/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99"/>
              </a:buClr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99"/>
              </a:buClr>
              <a:buSzPct val="6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b="0">
                <a:solidFill>
                  <a:schemeClr val="bg1"/>
                </a:solidFill>
              </a:rPr>
              <a:t>Commission Départementale de l'Accueil des Jeunes Enfants</a:t>
            </a:r>
            <a:endParaRPr lang="fr-FR" altLang="fr-FR" sz="1200" b="0">
              <a:solidFill>
                <a:schemeClr val="tx1"/>
              </a:solidFill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1600" b="1">
                <a:solidFill>
                  <a:srgbClr val="FF6699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99"/>
              </a:buClr>
              <a:buSzPct val="80000"/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99"/>
              </a:buClr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99"/>
              </a:buClr>
              <a:buSzPct val="6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99"/>
              </a:buClr>
              <a:buSzPct val="120000"/>
              <a:buChar char="-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b="0">
                <a:solidFill>
                  <a:schemeClr val="tx1"/>
                </a:solidFill>
              </a:rPr>
              <a:t>– </a:t>
            </a:r>
            <a:fld id="{772A3DD0-4382-4407-AC0B-9B423AEE2CD1}" type="slidenum">
              <a:rPr lang="fr-FR" altLang="fr-FR" sz="1200" b="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r>
              <a:rPr lang="fr-FR" altLang="fr-FR" sz="1200" b="0">
                <a:solidFill>
                  <a:schemeClr val="tx1"/>
                </a:solidFill>
              </a:rPr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32477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 sz="2700" dirty="0"/>
              <a:t>Confusions et difficultés dans la prise en compte </a:t>
            </a:r>
            <a:br>
              <a:rPr lang="fr-FR" altLang="fr-FR" sz="2700" dirty="0"/>
            </a:br>
            <a:r>
              <a:rPr lang="fr-FR" altLang="fr-FR" sz="2700" dirty="0"/>
              <a:t>de la place des parents</a:t>
            </a:r>
            <a:r>
              <a:rPr lang="fr-FR" altLang="fr-FR" sz="2700" dirty="0" smtClean="0"/>
              <a:t/>
            </a:r>
            <a:br>
              <a:rPr lang="fr-FR" altLang="fr-FR" sz="2700" dirty="0" smtClean="0"/>
            </a:br>
            <a:r>
              <a:rPr lang="fr-FR" altLang="fr-FR" sz="2700" dirty="0"/>
              <a:t/>
            </a:r>
            <a:br>
              <a:rPr lang="fr-FR" altLang="fr-FR" sz="2700" dirty="0"/>
            </a:br>
            <a:r>
              <a:rPr lang="fr-FR" altLang="fr-FR" dirty="0" smtClean="0"/>
              <a:t/>
            </a:r>
            <a:br>
              <a:rPr lang="fr-FR" altLang="fr-FR" dirty="0" smtClean="0"/>
            </a:br>
            <a:endParaRPr lang="fr-FR" altLang="fr-FR" dirty="0" smtClean="0"/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1774826" y="1578293"/>
            <a:ext cx="8569325" cy="4114800"/>
          </a:xfrm>
        </p:spPr>
        <p:txBody>
          <a:bodyPr>
            <a:normAutofit fontScale="77500" lnSpcReduction="20000"/>
          </a:bodyPr>
          <a:lstStyle/>
          <a:p>
            <a:r>
              <a:rPr lang="fr-FR" altLang="fr-FR" dirty="0"/>
              <a:t>Parler des parents aux enfants ou en équipe et la </a:t>
            </a:r>
            <a:r>
              <a:rPr lang="fr-FR" altLang="fr-FR" dirty="0" smtClean="0"/>
              <a:t>réalité </a:t>
            </a:r>
            <a:r>
              <a:rPr lang="fr-FR" altLang="fr-FR" dirty="0"/>
              <a:t>d’une rencontre effective parents professionnels autour de l’enfant </a:t>
            </a:r>
            <a:endParaRPr lang="fr-FR" altLang="fr-FR" dirty="0" smtClean="0"/>
          </a:p>
          <a:p>
            <a:r>
              <a:rPr lang="fr-FR" altLang="fr-FR" dirty="0" smtClean="0"/>
              <a:t>Une </a:t>
            </a:r>
            <a:r>
              <a:rPr lang="fr-FR" altLang="fr-FR" dirty="0"/>
              <a:t>relation asymétrique complémentaire ou </a:t>
            </a:r>
            <a:r>
              <a:rPr lang="fr-FR" altLang="fr-FR" dirty="0" smtClean="0"/>
              <a:t>et de </a:t>
            </a:r>
            <a:r>
              <a:rPr lang="fr-FR" altLang="fr-FR" dirty="0"/>
              <a:t>rivalité </a:t>
            </a:r>
            <a:r>
              <a:rPr lang="fr-FR" altLang="fr-FR" dirty="0" smtClean="0"/>
              <a:t>( en particulier dans le cadre de l’ accueil familial au domicile d une assistante maternelle )</a:t>
            </a:r>
          </a:p>
          <a:p>
            <a:r>
              <a:rPr lang="fr-FR" altLang="fr-FR" dirty="0" smtClean="0"/>
              <a:t>Etre en capacité de travailler avec les enfants sous le regard des parents sans craindre leur jugement de valeur </a:t>
            </a:r>
            <a:endParaRPr lang="fr-FR" altLang="fr-FR" dirty="0"/>
          </a:p>
          <a:p>
            <a:pPr>
              <a:buFontTx/>
              <a:buNone/>
            </a:pPr>
            <a:endParaRPr lang="fr-FR" altLang="fr-FR" dirty="0"/>
          </a:p>
          <a:p>
            <a:r>
              <a:rPr lang="fr-FR" altLang="fr-FR" dirty="0"/>
              <a:t>La difficulté à assumer un désaccord ou un conflit avec les parents </a:t>
            </a:r>
            <a:endParaRPr lang="fr-FR" altLang="fr-FR" dirty="0" smtClean="0"/>
          </a:p>
          <a:p>
            <a:r>
              <a:rPr lang="fr-FR" altLang="fr-FR" dirty="0" smtClean="0"/>
              <a:t>Assumer de ne pas comprendre sans porter des jugements de valeur </a:t>
            </a:r>
            <a:endParaRPr lang="fr-FR" altLang="fr-FR" dirty="0"/>
          </a:p>
          <a:p>
            <a:pPr>
              <a:buFontTx/>
              <a:buNone/>
            </a:pPr>
            <a:endParaRPr lang="fr-FR" altLang="fr-FR" dirty="0"/>
          </a:p>
          <a:p>
            <a:r>
              <a:rPr lang="fr-FR" altLang="fr-FR" dirty="0"/>
              <a:t>La difficulté à communiquer certaines situations aux parents : refuser une place d’accueil, rompre un contrat </a:t>
            </a:r>
            <a:r>
              <a:rPr lang="fr-FR" altLang="fr-FR" dirty="0" smtClean="0"/>
              <a:t>, évoquer des difficultés d’un enfant ou avec les parents ….. </a:t>
            </a:r>
            <a:endParaRPr lang="fr-FR" altLang="fr-FR" dirty="0"/>
          </a:p>
          <a:p>
            <a:endParaRPr lang="fr-FR" altLang="fr-FR" dirty="0"/>
          </a:p>
          <a:p>
            <a:r>
              <a:rPr lang="fr-FR" altLang="fr-FR" dirty="0"/>
              <a:t>La difficulté à accompagner une situation de souffrance des parents et des émotions importantes.</a:t>
            </a:r>
            <a:r>
              <a:rPr lang="fr-FR" altLang="fr-FR" dirty="0" smtClean="0"/>
              <a:t> </a:t>
            </a:r>
          </a:p>
        </p:txBody>
      </p:sp>
      <p:sp>
        <p:nvSpPr>
          <p:cNvPr id="1331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fr-FR" sz="1200">
                <a:solidFill>
                  <a:schemeClr val="bg1"/>
                </a:solidFill>
              </a:rPr>
              <a:t>Commission Départementale de l'Accueil des Jeunes Enfants</a:t>
            </a:r>
            <a:endParaRPr lang="fr-FR" altLang="fr-FR" sz="120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fr-FR" sz="1200"/>
              <a:t>– </a:t>
            </a:r>
            <a:fld id="{91C8A0FB-749A-4015-9229-3AFAFCEFFC84}" type="slidenum">
              <a:rPr lang="fr-FR" altLang="fr-FR" sz="1200"/>
              <a:pPr/>
              <a:t>7</a:t>
            </a:fld>
            <a:r>
              <a:rPr lang="fr-FR" altLang="fr-FR" sz="1200"/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33228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105245" y="0"/>
            <a:ext cx="8911687" cy="1280890"/>
          </a:xfrm>
        </p:spPr>
        <p:txBody>
          <a:bodyPr>
            <a:normAutofit/>
          </a:bodyPr>
          <a:lstStyle/>
          <a:p>
            <a:r>
              <a:rPr lang="fr-FR" altLang="fr-FR" sz="2800" b="1" dirty="0" smtClean="0"/>
              <a:t>Quelle reconnaissance de la place des parents dans la prise en compte de leur singularité ? </a:t>
            </a:r>
          </a:p>
        </p:txBody>
      </p:sp>
      <p:sp>
        <p:nvSpPr>
          <p:cNvPr id="14340" name="Espace réservé du pied de page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fr-FR" sz="1200">
                <a:solidFill>
                  <a:schemeClr val="bg1"/>
                </a:solidFill>
              </a:rPr>
              <a:t>Commission Départementale de l'Accueil des Jeunes Enfants</a:t>
            </a:r>
            <a:endParaRPr lang="fr-FR" altLang="fr-FR" sz="1200"/>
          </a:p>
        </p:txBody>
      </p:sp>
      <p:sp>
        <p:nvSpPr>
          <p:cNvPr id="14341" name="Espace réservé du contenu 5"/>
          <p:cNvSpPr>
            <a:spLocks noGrp="1"/>
          </p:cNvSpPr>
          <p:nvPr>
            <p:ph idx="1"/>
          </p:nvPr>
        </p:nvSpPr>
        <p:spPr>
          <a:xfrm>
            <a:off x="1979613" y="1268414"/>
            <a:ext cx="8509000" cy="4752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altLang="fr-FR" dirty="0"/>
              <a:t>Éclairage des travaux d’AXEL HONNETH, sociologue et     philosophe allemand - la lutte pour la reconnaissance passe par trois niveaux :</a:t>
            </a:r>
          </a:p>
          <a:p>
            <a:pPr marL="0" indent="0">
              <a:buNone/>
            </a:pPr>
            <a:endParaRPr lang="fr-FR" altLang="fr-FR" sz="800" dirty="0"/>
          </a:p>
          <a:p>
            <a:pPr marL="0" indent="0">
              <a:buNone/>
            </a:pPr>
            <a:r>
              <a:rPr lang="fr-FR" altLang="fr-FR" dirty="0" smtClean="0"/>
              <a:t>1</a:t>
            </a:r>
            <a:r>
              <a:rPr lang="fr-FR" altLang="fr-FR" dirty="0"/>
              <a:t> - Le niveau de la relation singulière à l’autre </a:t>
            </a:r>
          </a:p>
          <a:p>
            <a:pPr marL="0" indent="0">
              <a:buNone/>
            </a:pPr>
            <a:r>
              <a:rPr lang="fr-FR" altLang="fr-FR" dirty="0"/>
              <a:t>La rencontre, cette élaboration qui fait que le parent se sent exister avec son enfant par l’autre qui l’accueille ; cela passe par les détails du quotidien. Quelle relation de confiance pour pouvoir confier son enfant </a:t>
            </a:r>
            <a:r>
              <a:rPr lang="fr-FR" altLang="fr-FR" dirty="0" smtClean="0"/>
              <a:t>sereinement? Quelle attention à ne pas susciter un sentiment de culpabilité ? </a:t>
            </a:r>
            <a:endParaRPr lang="fr-FR" altLang="fr-FR" dirty="0"/>
          </a:p>
          <a:p>
            <a:pPr marL="0" indent="0">
              <a:buNone/>
            </a:pPr>
            <a:endParaRPr lang="fr-FR" altLang="fr-FR" sz="800" dirty="0"/>
          </a:p>
          <a:p>
            <a:pPr marL="0" indent="0">
              <a:buNone/>
            </a:pPr>
            <a:r>
              <a:rPr lang="fr-FR" altLang="fr-FR" dirty="0" smtClean="0"/>
              <a:t>2 </a:t>
            </a:r>
            <a:r>
              <a:rPr lang="fr-FR" altLang="fr-FR" dirty="0"/>
              <a:t>- Le niveau de l’organisation </a:t>
            </a:r>
          </a:p>
          <a:p>
            <a:pPr marL="0" indent="0">
              <a:buNone/>
            </a:pPr>
            <a:r>
              <a:rPr lang="fr-FR" altLang="fr-FR" dirty="0"/>
              <a:t>Comment rendre visible la présence et l’accueil des parents dans leur singularité : aménagement de l’espace, modes de communication orale écrites et esthétiques avec les parents, propositions de temps de présence quotidienne des parents, projet éducatif et règlement intérieur </a:t>
            </a:r>
          </a:p>
          <a:p>
            <a:pPr marL="0" indent="0">
              <a:buNone/>
            </a:pPr>
            <a:r>
              <a:rPr lang="fr-FR" altLang="fr-FR" dirty="0" smtClean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90717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/>
              <a:t>Quelle reconnaissance de la place des parents </a:t>
            </a:r>
            <a:r>
              <a:rPr lang="fr-FR" altLang="fr-FR" dirty="0"/>
              <a:t>(suite)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altLang="fr-FR" dirty="0"/>
          </a:p>
          <a:p>
            <a:pPr marL="0" indent="0">
              <a:buNone/>
            </a:pPr>
            <a:r>
              <a:rPr lang="fr-FR" altLang="fr-FR" dirty="0"/>
              <a:t>3 - Le niveau de la Loi, des politiques sociales et de leurs mises en œuvre institutionnelles et interinstitutionnelles :</a:t>
            </a:r>
          </a:p>
          <a:p>
            <a:pPr lvl="1"/>
            <a:r>
              <a:rPr lang="fr-FR" altLang="fr-FR" sz="1800" dirty="0">
                <a:solidFill>
                  <a:schemeClr val="bg1">
                    <a:lumMod val="50000"/>
                  </a:schemeClr>
                </a:solidFill>
              </a:rPr>
              <a:t>Pour tous</a:t>
            </a:r>
          </a:p>
          <a:p>
            <a:pPr lvl="1"/>
            <a:r>
              <a:rPr lang="fr-FR" altLang="fr-FR" sz="1400" dirty="0">
                <a:solidFill>
                  <a:schemeClr val="bg1">
                    <a:lumMod val="50000"/>
                  </a:schemeClr>
                </a:solidFill>
              </a:rPr>
              <a:t>Pour les situations particulières</a:t>
            </a:r>
          </a:p>
          <a:p>
            <a:pPr lvl="1"/>
            <a:r>
              <a:rPr lang="fr-FR" altLang="fr-FR" sz="1400" dirty="0">
                <a:solidFill>
                  <a:schemeClr val="bg1">
                    <a:lumMod val="50000"/>
                  </a:schemeClr>
                </a:solidFill>
              </a:rPr>
              <a:t>Quelles modalités et quelles mises en œuvre effectives : les conseils de parents, le droit des usagers (loi de 2002 2), l’usager au cœur de l’intervention </a:t>
            </a:r>
          </a:p>
          <a:p>
            <a:pPr lvl="1"/>
            <a:r>
              <a:rPr lang="fr-FR" altLang="fr-FR" sz="1400" dirty="0">
                <a:solidFill>
                  <a:schemeClr val="bg1">
                    <a:lumMod val="50000"/>
                  </a:schemeClr>
                </a:solidFill>
              </a:rPr>
              <a:t>Quelles passerelles entre les services  qui accueillent les jeunes enfants : structure d’accueil petite enfance, école, CLSH, mais aussi CAMPS, Hôpital, MECS </a:t>
            </a:r>
          </a:p>
          <a:p>
            <a:pPr lvl="1"/>
            <a:r>
              <a:rPr lang="fr-FR" altLang="fr-FR" sz="1400" dirty="0">
                <a:solidFill>
                  <a:schemeClr val="bg1">
                    <a:lumMod val="50000"/>
                  </a:schemeClr>
                </a:solidFill>
              </a:rPr>
              <a:t>Qui sont les passeurs facilitateurs de la cohérence  et de la continuité éducative pour un enfant ; ceux qui détiennent la connaissance de  l’univers professionnel </a:t>
            </a:r>
          </a:p>
          <a:p>
            <a:pPr lvl="1"/>
            <a:r>
              <a:rPr lang="fr-FR" altLang="fr-FR" sz="1400" dirty="0">
                <a:solidFill>
                  <a:schemeClr val="bg1">
                    <a:lumMod val="50000"/>
                  </a:schemeClr>
                </a:solidFill>
              </a:rPr>
              <a:t>Quels sont les acteurs de la cohésion éducative sur le territoire </a:t>
            </a:r>
            <a:r>
              <a:rPr lang="fr-FR" altLang="fr-FR" sz="14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fr-FR" alt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880</Words>
  <Application>Microsoft Office PowerPoint</Application>
  <PresentationFormat>Grand écran</PresentationFormat>
  <Paragraphs>164</Paragraphs>
  <Slides>17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8" baseType="lpstr">
      <vt:lpstr>ＭＳ Ｐゴシック</vt:lpstr>
      <vt:lpstr>Arial</vt:lpstr>
      <vt:lpstr>Calibri</vt:lpstr>
      <vt:lpstr>Century Gothic</vt:lpstr>
      <vt:lpstr>Lucida Grande</vt:lpstr>
      <vt:lpstr>Symbol</vt:lpstr>
      <vt:lpstr>Times New Roman</vt:lpstr>
      <vt:lpstr>Verdana</vt:lpstr>
      <vt:lpstr>Wingdings 3</vt:lpstr>
      <vt:lpstr>Brin</vt:lpstr>
      <vt:lpstr>Photo Editor Photo</vt:lpstr>
      <vt:lpstr>Quelle posture professionnelle aux cotés des parents ?</vt:lpstr>
      <vt:lpstr>Place des parents dans le processus  de co éducation?  </vt:lpstr>
      <vt:lpstr>Enjeux de la coéducation </vt:lpstr>
      <vt:lpstr>Enjeux de la coéducation (suite)</vt:lpstr>
      <vt:lpstr>Pour  faire une place aux enfants,  la place des parents est incontournable  pour pouvoir co éduquer  </vt:lpstr>
      <vt:lpstr>des postures professionnelles différentes selon la situation et les moments  </vt:lpstr>
      <vt:lpstr>Confusions et difficultés dans la prise en compte  de la place des parents   </vt:lpstr>
      <vt:lpstr>Quelle reconnaissance de la place des parents dans la prise en compte de leur singularité ? </vt:lpstr>
      <vt:lpstr>Quelle reconnaissance de la place des parents (suite) </vt:lpstr>
      <vt:lpstr>Trois niveaux pour la place des parents </vt:lpstr>
      <vt:lpstr>1 Premier niveau :Le caractère essentiel du premier accueil </vt:lpstr>
      <vt:lpstr>Le caractère essentiel du premier accueil  (suite)</vt:lpstr>
      <vt:lpstr>Accueil et retrouvailles de tous les jours  dans le respect de la place de chacun </vt:lpstr>
      <vt:lpstr>2 eme niveau : La coéducation au quotidien </vt:lpstr>
      <vt:lpstr>3 ème niveau: La coopération institutionnelle : les parents  usagers, experts en parentalité </vt:lpstr>
      <vt:lpstr>   L'accueil de l'enfant :  un temps décisif de la coéducation parents-professionnels   film    à partir de la présentation par des parents              d'une lettre ouverte aux professionnels   CDAJE  du Rhone             </vt:lpstr>
      <vt:lpstr>Où trouver le film 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Myriam MONY</dc:creator>
  <cp:lastModifiedBy>Myriam MONY</cp:lastModifiedBy>
  <cp:revision>25</cp:revision>
  <dcterms:created xsi:type="dcterms:W3CDTF">2015-06-10T14:08:44Z</dcterms:created>
  <dcterms:modified xsi:type="dcterms:W3CDTF">2015-06-21T16:15:31Z</dcterms:modified>
</cp:coreProperties>
</file>